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12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2944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C8D1D5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C8D1D5"/>
                </a:solidFill>
                <a:latin typeface="Aptos Mono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269480" y="0"/>
            <a:ext cx="4919472" cy="6858000"/>
          </a:xfrm>
          <a:prstGeom prst="rect">
            <a:avLst/>
          </a:prstGeom>
          <a:solidFill>
            <a:srgbClr val="2031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92640" y="0"/>
            <a:ext cx="2496312" cy="6858000"/>
          </a:xfrm>
          <a:prstGeom prst="rect">
            <a:avLst/>
          </a:prstGeom>
          <a:solidFill>
            <a:srgbClr val="223B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94360" y="630936"/>
            <a:ext cx="91440" cy="201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0664" y="576072"/>
            <a:ext cx="914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86968" y="50292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9848" y="49834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CivilMargin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1417320"/>
            <a:ext cx="2606040" cy="274320"/>
          </a:xfrm>
          <a:prstGeom prst="roundRect">
            <a:avLst/>
          </a:prstGeom>
          <a:solidFill>
            <a:srgbClr val="284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76656" y="1426464"/>
            <a:ext cx="2459736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D5EFEB"/>
                </a:solidFill>
                <a:latin typeface="Aptos"/>
              </a:rPr>
              <a:t>CONSTRUCTION MARGIN INTELLIGENCE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1874519"/>
            <a:ext cx="5943600" cy="18745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1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ptos Display"/>
              </a:rPr>
              <a:t>Know where your
project margin
is going.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3995928"/>
            <a:ext cx="521208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D5DEE1"/>
                </a:solidFill>
                <a:latin typeface="Aptos"/>
              </a:rPr>
              <a:t>The connected workspace for civil contractors: BOQ, costs, measurements, RA billing, materials and cash flow - brought into one decision view.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21792" y="5193792"/>
            <a:ext cx="4818888" cy="0"/>
          </a:xfrm>
          <a:prstGeom prst="line">
            <a:avLst/>
          </a:prstGeom>
          <a:ln w="12700">
            <a:solidFill>
              <a:srgbClr val="3B55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1792" y="5431536"/>
            <a:ext cx="53035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AFC2C5"/>
                </a:solidFill>
                <a:latin typeface="Aptos"/>
              </a:rPr>
              <a:t>COMPANY OVERVIEW  |  PRODUCT CAPABILITIES  |  WORKFLOW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589788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5EEED"/>
                </a:solidFill>
                <a:latin typeface="Aptos"/>
              </a:rPr>
              <a:t>A clearer project picture, from estimate to collection.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69480" y="1078992"/>
            <a:ext cx="4251960" cy="4553712"/>
          </a:xfrm>
          <a:prstGeom prst="roundRect">
            <a:avLst/>
          </a:prstGeom>
          <a:solidFill>
            <a:srgbClr val="F7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43800" y="1325880"/>
            <a:ext cx="24231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6B7380"/>
                </a:solidFill>
                <a:latin typeface="Aptos"/>
              </a:rPr>
              <a:t>PROJECT MARGIN OVERVIEW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259568" y="1280160"/>
            <a:ext cx="868680" cy="274320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332720" y="1289304"/>
            <a:ext cx="722375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185A54"/>
                </a:solidFill>
                <a:latin typeface="Aptos"/>
              </a:rPr>
              <a:t>LIVE VIEW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43800" y="1719072"/>
            <a:ext cx="1783080" cy="93268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71816" y="1847088"/>
            <a:ext cx="15361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6B7380"/>
                </a:solidFill>
                <a:latin typeface="Aptos"/>
              </a:rPr>
              <a:t>BOQ VALUE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71816" y="2075688"/>
            <a:ext cx="1554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8212F"/>
                </a:solidFill>
                <a:latin typeface="Aptos Display"/>
              </a:rPr>
              <a:t>₹ 50.0L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71816" y="2404872"/>
            <a:ext cx="153619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6B7380"/>
                </a:solidFill>
                <a:latin typeface="Aptos"/>
              </a:rPr>
              <a:t>Contract baseline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555480" y="1719072"/>
            <a:ext cx="1783080" cy="93268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83496" y="1847088"/>
            <a:ext cx="153619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6B7380"/>
                </a:solidFill>
                <a:latin typeface="Aptos"/>
              </a:rPr>
              <a:t>FORECAST COST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83496" y="2075688"/>
            <a:ext cx="1554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8212F"/>
                </a:solidFill>
                <a:latin typeface="Aptos Display"/>
              </a:rPr>
              <a:t>₹ 41.8L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83496" y="2404872"/>
            <a:ext cx="153619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6B7380"/>
                </a:solidFill>
                <a:latin typeface="Aptos"/>
              </a:rPr>
              <a:t>Actual + committed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543800" y="2871216"/>
            <a:ext cx="3794760" cy="14264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17536" y="3035808"/>
            <a:ext cx="29260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6B7380"/>
                </a:solidFill>
                <a:latin typeface="Aptos"/>
              </a:rPr>
              <a:t>MARGIN SIGNAL BY WORK PACKAGE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35824" y="3346704"/>
            <a:ext cx="713232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Concrete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49640" y="3355848"/>
            <a:ext cx="2057400" cy="82296"/>
          </a:xfrm>
          <a:prstGeom prst="roundRect">
            <a:avLst/>
          </a:prstGeom>
          <a:solidFill>
            <a:srgbClr val="EA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549640" y="3355848"/>
            <a:ext cx="1604772" cy="82296"/>
          </a:xfrm>
          <a:prstGeom prst="round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735824" y="3547872"/>
            <a:ext cx="713232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Rebar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49640" y="3557016"/>
            <a:ext cx="2057400" cy="82296"/>
          </a:xfrm>
          <a:prstGeom prst="roundRect">
            <a:avLst/>
          </a:prstGeom>
          <a:solidFill>
            <a:srgbClr val="EA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8549640" y="3557016"/>
            <a:ext cx="1275588" cy="82296"/>
          </a:xfrm>
          <a:prstGeom prst="round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735824" y="3749040"/>
            <a:ext cx="713232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Masonry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49640" y="3758184"/>
            <a:ext cx="2057400" cy="82296"/>
          </a:xfrm>
          <a:prstGeom prst="roundRect">
            <a:avLst/>
          </a:prstGeom>
          <a:solidFill>
            <a:srgbClr val="EA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8549640" y="3758184"/>
            <a:ext cx="1769364" cy="82296"/>
          </a:xfrm>
          <a:prstGeom prst="round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735824" y="3950208"/>
            <a:ext cx="713232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Finishes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549640" y="3959352"/>
            <a:ext cx="2057400" cy="82296"/>
          </a:xfrm>
          <a:prstGeom prst="roundRect">
            <a:avLst/>
          </a:prstGeom>
          <a:solidFill>
            <a:srgbClr val="EA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8549640" y="3959352"/>
            <a:ext cx="884682" cy="82296"/>
          </a:xfrm>
          <a:prstGeom prst="roundRect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7543800" y="4498848"/>
            <a:ext cx="3794760" cy="786384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726679" y="4645152"/>
            <a:ext cx="2103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85A54"/>
                </a:solidFill>
                <a:latin typeface="Aptos"/>
              </a:rPr>
              <a:t>3 OPEN REVIEW PROMPTS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26679" y="4910328"/>
            <a:ext cx="33375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40" b="0" i="0">
                <a:solidFill>
                  <a:srgbClr val="3B4555"/>
                </a:solidFill>
                <a:latin typeface="Aptos"/>
              </a:rPr>
              <a:t>Quantity variance  ·  Quote expiring  ·  Cash shortfall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79208" y="5897880"/>
            <a:ext cx="41148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 i="1">
                <a:solidFill>
                  <a:srgbClr val="C8D1D5"/>
                </a:solidFill>
                <a:latin typeface="Aptos"/>
              </a:rPr>
              <a:t>Illustrative interface and figures - not customer data.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2944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C8D1D5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C8D1D5"/>
                </a:solidFill>
                <a:latin typeface="Aptos Mono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The data exists. The connections often do not.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Construction teams already have spreadsheets, bills and site records. Margin visibility is lost when those records stay separate.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2395728"/>
            <a:ext cx="5257800" cy="129844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5528" y="2606040"/>
            <a:ext cx="43891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B46B2A"/>
                </a:solidFill>
                <a:latin typeface="Aptos Mono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606040"/>
            <a:ext cx="4114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DISCONNECTED RECORDS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962656"/>
            <a:ext cx="406908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BOQ, purchase bills, site measurements and client billing live in different files.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2395728"/>
            <a:ext cx="5257800" cy="129844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2606040"/>
            <a:ext cx="43891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B42318"/>
                </a:solidFill>
                <a:latin typeface="Aptos Mono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5160" y="2606040"/>
            <a:ext cx="4114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LATE COST SIGNALS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95160" y="2962656"/>
            <a:ext cx="406908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The final cost picture appears after the project has already moved 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4360" y="3968496"/>
            <a:ext cx="5257800" cy="129844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528" y="4178808"/>
            <a:ext cx="43891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5AAC"/>
                </a:solidFill>
                <a:latin typeface="Aptos Mono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4178808"/>
            <a:ext cx="4114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BILLING FRICTION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4535424"/>
            <a:ext cx="406908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Incomplete quantities and missing references slow internal review of RA bills.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7920" y="3968496"/>
            <a:ext cx="5257800" cy="129844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4178808"/>
            <a:ext cx="43891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F6F68"/>
                </a:solidFill>
                <a:latin typeface="Aptos Mono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95160" y="4178808"/>
            <a:ext cx="4114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CASH SURPRISES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95160" y="4535424"/>
            <a:ext cx="406908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Receivables, supplier dues and future commitments are hard to see together.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94360" y="5724144"/>
            <a:ext cx="11000232" cy="475488"/>
          </a:xfrm>
          <a:prstGeom prst="round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41248" y="5833872"/>
            <a:ext cx="10469880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CivilMargin links existing records into a repeatable project-control workflow.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WHAT IT 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A project economics layer - designed for construction.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A shared operating view above your existing files and accounting systems, with human review built into the workflow.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2377440"/>
            <a:ext cx="6583680" cy="345643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194560" y="3337560"/>
            <a:ext cx="3429000" cy="1170432"/>
          </a:xfrm>
          <a:prstGeom prst="round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423160" y="3566160"/>
            <a:ext cx="29718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D5EFEB"/>
                </a:solidFill>
                <a:latin typeface="Aptos"/>
              </a:rPr>
              <a:t>CIVILMARGIN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23160" y="3858768"/>
            <a:ext cx="2971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ptos Display"/>
              </a:rPr>
              <a:t>Connected project picture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6112" y="2697480"/>
            <a:ext cx="1508760" cy="713232"/>
          </a:xfrm>
          <a:prstGeom prst="roundRect">
            <a:avLst/>
          </a:prstGeom>
          <a:solidFill>
            <a:srgbClr val="F1EFE9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9264" y="2807208"/>
            <a:ext cx="136245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F6F68"/>
                </a:solidFill>
                <a:latin typeface="Aptos"/>
              </a:rPr>
              <a:t>PLAN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9264" y="3054096"/>
            <a:ext cx="136245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Tender + BOQ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68112" y="2697480"/>
            <a:ext cx="1444752" cy="713232"/>
          </a:xfrm>
          <a:prstGeom prst="roundRect">
            <a:avLst/>
          </a:prstGeom>
          <a:solidFill>
            <a:srgbClr val="F1EFE9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541264" y="2807208"/>
            <a:ext cx="12984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F6F68"/>
                </a:solidFill>
                <a:latin typeface="Aptos"/>
              </a:rPr>
              <a:t>CONTROL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41264" y="3054096"/>
            <a:ext cx="129844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Costs + suppliers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6112" y="4873752"/>
            <a:ext cx="1508760" cy="713232"/>
          </a:xfrm>
          <a:prstGeom prst="roundRect">
            <a:avLst/>
          </a:prstGeom>
          <a:solidFill>
            <a:srgbClr val="F1EFE9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9264" y="4983480"/>
            <a:ext cx="136245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F6F68"/>
                </a:solidFill>
                <a:latin typeface="Aptos"/>
              </a:rPr>
              <a:t>DELIVER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9264" y="5230368"/>
            <a:ext cx="136245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Measurements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68112" y="4873752"/>
            <a:ext cx="1444752" cy="713232"/>
          </a:xfrm>
          <a:prstGeom prst="roundRect">
            <a:avLst/>
          </a:prstGeom>
          <a:solidFill>
            <a:srgbClr val="F1EFE9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41264" y="4983480"/>
            <a:ext cx="129844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F6F68"/>
                </a:solidFill>
                <a:latin typeface="Aptos"/>
              </a:rPr>
              <a:t>COLLECT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41264" y="5230368"/>
            <a:ext cx="129844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RA bill + cash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404872" y="3319272"/>
            <a:ext cx="749808" cy="338328"/>
          </a:xfrm>
          <a:prstGeom prst="line">
            <a:avLst/>
          </a:prstGeom>
          <a:ln w="1524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5230368" y="3319272"/>
            <a:ext cx="310896" cy="338328"/>
          </a:xfrm>
          <a:prstGeom prst="line">
            <a:avLst/>
          </a:prstGeom>
          <a:ln w="1524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2404872" y="4343400"/>
            <a:ext cx="749808" cy="566928"/>
          </a:xfrm>
          <a:prstGeom prst="line">
            <a:avLst/>
          </a:prstGeom>
          <a:ln w="1524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5230368" y="4343400"/>
            <a:ext cx="310896" cy="566928"/>
          </a:xfrm>
          <a:prstGeom prst="line">
            <a:avLst/>
          </a:prstGeom>
          <a:ln w="1524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7543800" y="2377440"/>
            <a:ext cx="3977639" cy="3456432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45552" y="2697480"/>
            <a:ext cx="3200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5A54"/>
                </a:solidFill>
                <a:latin typeface="Aptos"/>
              </a:rPr>
              <a:t>THE VALUE</a:t>
            </a:r>
          </a:p>
        </p:txBody>
      </p:sp>
      <p:sp>
        <p:nvSpPr>
          <p:cNvPr id="37" name="Oval 36"/>
          <p:cNvSpPr/>
          <p:nvPr/>
        </p:nvSpPr>
        <p:spPr>
          <a:xfrm>
            <a:off x="7882127" y="3108960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092440" y="3063240"/>
            <a:ext cx="28803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One project language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92440" y="3282696"/>
            <a:ext cx="28803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3B4555"/>
                </a:solidFill>
                <a:latin typeface="Aptos"/>
              </a:rPr>
              <a:t>Item codes, amounts, units and time periods align.</a:t>
            </a:r>
          </a:p>
        </p:txBody>
      </p:sp>
      <p:sp>
        <p:nvSpPr>
          <p:cNvPr id="40" name="Oval 39"/>
          <p:cNvSpPr/>
          <p:nvPr/>
        </p:nvSpPr>
        <p:spPr>
          <a:xfrm>
            <a:off x="7882127" y="3730752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092440" y="3685032"/>
            <a:ext cx="28803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Evidence behind signals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92440" y="3904488"/>
            <a:ext cx="28803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3B4555"/>
                </a:solidFill>
                <a:latin typeface="Aptos"/>
              </a:rPr>
              <a:t>Findings point to source records and formulas.</a:t>
            </a:r>
          </a:p>
        </p:txBody>
      </p:sp>
      <p:sp>
        <p:nvSpPr>
          <p:cNvPr id="43" name="Oval 42"/>
          <p:cNvSpPr/>
          <p:nvPr/>
        </p:nvSpPr>
        <p:spPr>
          <a:xfrm>
            <a:off x="7882127" y="435254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092440" y="4306824"/>
            <a:ext cx="28803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People stay in 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92440" y="4526280"/>
            <a:ext cx="28803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3B4555"/>
                </a:solidFill>
                <a:latin typeface="Aptos"/>
              </a:rPr>
              <a:t>A user reviews extracted data and approves decisions.</a:t>
            </a:r>
          </a:p>
        </p:txBody>
      </p:sp>
      <p:sp>
        <p:nvSpPr>
          <p:cNvPr id="46" name="Oval 45"/>
          <p:cNvSpPr/>
          <p:nvPr/>
        </p:nvSpPr>
        <p:spPr>
          <a:xfrm>
            <a:off x="7882127" y="4974336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92440" y="4928616"/>
            <a:ext cx="28803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Works beside accounting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92440" y="5148072"/>
            <a:ext cx="28803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3B4555"/>
                </a:solidFill>
                <a:latin typeface="Aptos"/>
              </a:rPr>
              <a:t>Use imports and exports instead of forced replacement.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END-TO-END FLOW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One workflow from tender assumptions to margin review.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The same project identifiers and approved records keep data connected as the job moves from estimate to execution and collection.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679192"/>
            <a:ext cx="1298448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2770632"/>
            <a:ext cx="274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 Mono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026664"/>
            <a:ext cx="1060704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212F"/>
                </a:solidFill>
                <a:latin typeface="Aptos Display"/>
              </a:rPr>
              <a:t>Tender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419856"/>
            <a:ext cx="1060704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3B4555"/>
                </a:solidFill>
                <a:latin typeface="Aptos"/>
              </a:rPr>
              <a:t>Estimate cost and target margin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865376" y="3383280"/>
            <a:ext cx="603503" cy="0"/>
          </a:xfrm>
          <a:prstGeom prst="line">
            <a:avLst/>
          </a:prstGeom>
          <a:ln w="1778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hevron 19"/>
          <p:cNvSpPr/>
          <p:nvPr/>
        </p:nvSpPr>
        <p:spPr>
          <a:xfrm>
            <a:off x="2359151" y="330098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523744" y="2679192"/>
            <a:ext cx="1298448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642615" y="2770632"/>
            <a:ext cx="274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 Mono"/>
              </a:rP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42615" y="3026664"/>
            <a:ext cx="1060704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212F"/>
                </a:solidFill>
                <a:latin typeface="Aptos Display"/>
              </a:rPr>
              <a:t>Project + BOQ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42615" y="3419856"/>
            <a:ext cx="1060704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3B4555"/>
                </a:solidFill>
                <a:latin typeface="Aptos"/>
              </a:rPr>
              <a:t>Set quantities, rates and scope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3822191" y="3383280"/>
            <a:ext cx="603505" cy="0"/>
          </a:xfrm>
          <a:prstGeom prst="line">
            <a:avLst/>
          </a:prstGeom>
          <a:ln w="1778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hevron 25"/>
          <p:cNvSpPr/>
          <p:nvPr/>
        </p:nvSpPr>
        <p:spPr>
          <a:xfrm>
            <a:off x="4315968" y="330098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480560" y="2679192"/>
            <a:ext cx="1298448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99432" y="2770632"/>
            <a:ext cx="274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 Mono"/>
              </a:rP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99432" y="3026664"/>
            <a:ext cx="1060704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212F"/>
                </a:solidFill>
                <a:latin typeface="Aptos Display"/>
              </a:rPr>
              <a:t>Purchases + costs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99432" y="3419856"/>
            <a:ext cx="1060704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3B4555"/>
                </a:solidFill>
                <a:latin typeface="Aptos"/>
              </a:rPr>
              <a:t>Track committed and actual spend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779008" y="3383280"/>
            <a:ext cx="603504" cy="0"/>
          </a:xfrm>
          <a:prstGeom prst="line">
            <a:avLst/>
          </a:prstGeom>
          <a:ln w="1778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hevron 31"/>
          <p:cNvSpPr/>
          <p:nvPr/>
        </p:nvSpPr>
        <p:spPr>
          <a:xfrm>
            <a:off x="6272784" y="330098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437376" y="2679192"/>
            <a:ext cx="1298448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56248" y="2770632"/>
            <a:ext cx="274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 Mono"/>
              </a:rPr>
              <a:t>04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56248" y="3026664"/>
            <a:ext cx="1060704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212F"/>
                </a:solidFill>
                <a:latin typeface="Aptos Display"/>
              </a:rPr>
              <a:t>MB entries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56248" y="3419856"/>
            <a:ext cx="1060704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3B4555"/>
                </a:solidFill>
                <a:latin typeface="Aptos"/>
              </a:rPr>
              <a:t>Record and verify completed work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735824" y="3383280"/>
            <a:ext cx="603503" cy="0"/>
          </a:xfrm>
          <a:prstGeom prst="line">
            <a:avLst/>
          </a:prstGeom>
          <a:ln w="1778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hevron 37"/>
          <p:cNvSpPr/>
          <p:nvPr/>
        </p:nvSpPr>
        <p:spPr>
          <a:xfrm>
            <a:off x="8229600" y="330098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8394192" y="2679192"/>
            <a:ext cx="1298448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13064" y="2770632"/>
            <a:ext cx="274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2E5AAC"/>
                </a:solidFill>
                <a:latin typeface="Aptos Mono"/>
              </a:rPr>
              <a:t>05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13064" y="3026664"/>
            <a:ext cx="1060704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212F"/>
                </a:solidFill>
                <a:latin typeface="Aptos Display"/>
              </a:rPr>
              <a:t>RA bill draft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13064" y="3419856"/>
            <a:ext cx="1060704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3B4555"/>
                </a:solidFill>
                <a:latin typeface="Aptos"/>
              </a:rPr>
              <a:t>Build a quantity-based billing draft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9692640" y="3383280"/>
            <a:ext cx="603504" cy="0"/>
          </a:xfrm>
          <a:prstGeom prst="line">
            <a:avLst/>
          </a:prstGeom>
          <a:ln w="1778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hevron 43"/>
          <p:cNvSpPr/>
          <p:nvPr/>
        </p:nvSpPr>
        <p:spPr>
          <a:xfrm>
            <a:off x="10186416" y="330098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0351008" y="2679192"/>
            <a:ext cx="1298448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469880" y="2770632"/>
            <a:ext cx="2743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2E5AAC"/>
                </a:solidFill>
                <a:latin typeface="Aptos Mono"/>
              </a:rPr>
              <a:t>06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9880" y="3026664"/>
            <a:ext cx="1060704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212F"/>
                </a:solidFill>
                <a:latin typeface="Aptos Display"/>
              </a:rPr>
              <a:t>Cash + findings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69880" y="3419856"/>
            <a:ext cx="1060704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3B4555"/>
                </a:solidFill>
                <a:latin typeface="Aptos"/>
              </a:rPr>
              <a:t>Review outlook and exceptions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85216" y="4636008"/>
            <a:ext cx="10991088" cy="1078992"/>
          </a:xfrm>
          <a:prstGeom prst="round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22960" y="4837176"/>
            <a:ext cx="1920240" cy="173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B5DAD5"/>
                </a:solidFill>
                <a:latin typeface="Aptos"/>
              </a:rPr>
              <a:t>ALWAYS-ON CONTROL LAYER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816352" y="4800600"/>
            <a:ext cx="1874519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Documents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16352" y="5111496"/>
            <a:ext cx="190195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D2DDE0"/>
                </a:solidFill>
                <a:latin typeface="Aptos"/>
              </a:rPr>
              <a:t>Extract → review → confirm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974336" y="4800600"/>
            <a:ext cx="1874519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Approvals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974336" y="5111496"/>
            <a:ext cx="190195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D2DDE0"/>
                </a:solidFill>
                <a:latin typeface="Aptos"/>
              </a:rPr>
              <a:t>Role, threshold and history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132320" y="4800600"/>
            <a:ext cx="1874519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Notifications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132320" y="5111496"/>
            <a:ext cx="190195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D2DDE0"/>
                </a:solidFill>
                <a:latin typeface="Aptos"/>
              </a:rPr>
              <a:t>Events, owners and reminders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90304" y="4800600"/>
            <a:ext cx="1874519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Reports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290304" y="5111496"/>
            <a:ext cx="1901952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D2DDE0"/>
                </a:solidFill>
                <a:latin typeface="Aptos"/>
              </a:rPr>
              <a:t>PDF, Excel, CSV and Tally XML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INTERCONNECTED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One project record connects every major module.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This is the central idea: each feature adds context to the same project economics view instead of creating another isolated worksheet.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05</a:t>
            </a:r>
          </a:p>
        </p:txBody>
      </p:sp>
      <p:sp>
        <p:nvSpPr>
          <p:cNvPr id="15" name="Oval 14"/>
          <p:cNvSpPr/>
          <p:nvPr/>
        </p:nvSpPr>
        <p:spPr>
          <a:xfrm>
            <a:off x="4709160" y="2852928"/>
            <a:ext cx="2423160" cy="1298448"/>
          </a:xfrm>
          <a:prstGeom prst="ellipse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0" y="3182112"/>
            <a:ext cx="1783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A6D8D1"/>
                </a:solidFill>
                <a:latin typeface="Aptos"/>
              </a:rPr>
              <a:t>PROJECT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3474720"/>
            <a:ext cx="17830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 Display"/>
              </a:rPr>
              <a:t>Margin hub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3232" y="2331720"/>
            <a:ext cx="1938528" cy="777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" y="2459736"/>
            <a:ext cx="1700784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Tender + BOQ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" y="2743200"/>
            <a:ext cx="17007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0" i="0">
                <a:solidFill>
                  <a:srgbClr val="6B7380"/>
                </a:solidFill>
                <a:latin typeface="Aptos"/>
              </a:rPr>
              <a:t>Rates, quantity, budget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651760" y="2720339"/>
            <a:ext cx="2057400" cy="781813"/>
          </a:xfrm>
          <a:prstGeom prst="line">
            <a:avLst/>
          </a:prstGeom>
          <a:ln w="1270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713232" y="4261104"/>
            <a:ext cx="1938528" cy="777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" y="4389120"/>
            <a:ext cx="1700784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Costs + suppliers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" y="4672584"/>
            <a:ext cx="17007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0" i="0">
                <a:solidFill>
                  <a:srgbClr val="6B7380"/>
                </a:solidFill>
                <a:latin typeface="Aptos"/>
              </a:rPr>
              <a:t>POs, bills, quotes</a:t>
            </a:r>
          </a:p>
        </p:txBody>
      </p:sp>
      <p:cxnSp>
        <p:nvCxnSpPr>
          <p:cNvPr id="25" name="Connector 24"/>
          <p:cNvCxnSpPr/>
          <p:nvPr/>
        </p:nvCxnSpPr>
        <p:spPr>
          <a:xfrm flipV="1">
            <a:off x="2651760" y="3502152"/>
            <a:ext cx="2057400" cy="1147572"/>
          </a:xfrm>
          <a:prstGeom prst="line">
            <a:avLst/>
          </a:prstGeom>
          <a:ln w="1270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017520" y="1984248"/>
            <a:ext cx="1600200" cy="777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136391" y="2112264"/>
            <a:ext cx="1362456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Documents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36391" y="2395728"/>
            <a:ext cx="136245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0" i="0">
                <a:solidFill>
                  <a:srgbClr val="6B7380"/>
                </a:solidFill>
                <a:latin typeface="Aptos"/>
              </a:rPr>
              <a:t>Fields + evidence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617720" y="2372868"/>
            <a:ext cx="91440" cy="1129284"/>
          </a:xfrm>
          <a:prstGeom prst="line">
            <a:avLst/>
          </a:prstGeom>
          <a:ln w="1270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017520" y="4617720"/>
            <a:ext cx="1600200" cy="777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36391" y="4745736"/>
            <a:ext cx="1362456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Materials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136391" y="5029200"/>
            <a:ext cx="136245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0" i="0">
                <a:solidFill>
                  <a:srgbClr val="6B7380"/>
                </a:solidFill>
                <a:latin typeface="Aptos"/>
              </a:rPr>
              <a:t>Issues + wastage</a:t>
            </a:r>
          </a:p>
        </p:txBody>
      </p:sp>
      <p:cxnSp>
        <p:nvCxnSpPr>
          <p:cNvPr id="33" name="Connector 32"/>
          <p:cNvCxnSpPr/>
          <p:nvPr/>
        </p:nvCxnSpPr>
        <p:spPr>
          <a:xfrm flipV="1">
            <a:off x="4617720" y="3502152"/>
            <a:ext cx="91440" cy="1504188"/>
          </a:xfrm>
          <a:prstGeom prst="line">
            <a:avLst/>
          </a:prstGeom>
          <a:ln w="1270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7315200" y="1984248"/>
            <a:ext cx="1627632" cy="777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34072" y="2112264"/>
            <a:ext cx="1389888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Measurements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34072" y="2395728"/>
            <a:ext cx="138988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0" i="0">
                <a:solidFill>
                  <a:srgbClr val="6B7380"/>
                </a:solidFill>
                <a:latin typeface="Aptos"/>
              </a:rPr>
              <a:t>Measured + verified</a:t>
            </a:r>
          </a:p>
        </p:txBody>
      </p:sp>
      <p:cxnSp>
        <p:nvCxnSpPr>
          <p:cNvPr id="37" name="Connector 36"/>
          <p:cNvCxnSpPr/>
          <p:nvPr/>
        </p:nvCxnSpPr>
        <p:spPr>
          <a:xfrm flipV="1">
            <a:off x="7132320" y="2372868"/>
            <a:ext cx="182880" cy="1129284"/>
          </a:xfrm>
          <a:prstGeom prst="line">
            <a:avLst/>
          </a:prstGeom>
          <a:ln w="1270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7315200" y="4617720"/>
            <a:ext cx="1627632" cy="777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34072" y="4745736"/>
            <a:ext cx="1389888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RA bills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34072" y="5029200"/>
            <a:ext cx="1389888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0" i="0">
                <a:solidFill>
                  <a:srgbClr val="6B7380"/>
                </a:solidFill>
                <a:latin typeface="Aptos"/>
              </a:rPr>
              <a:t>Bill drafts + flags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7132320" y="3502152"/>
            <a:ext cx="182880" cy="1504188"/>
          </a:xfrm>
          <a:prstGeom prst="line">
            <a:avLst/>
          </a:prstGeom>
          <a:ln w="1270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9436608" y="2331720"/>
            <a:ext cx="1938528" cy="777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55480" y="2459736"/>
            <a:ext cx="1700784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Cash flow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55480" y="2743200"/>
            <a:ext cx="17007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0" i="0">
                <a:solidFill>
                  <a:srgbClr val="6B7380"/>
                </a:solidFill>
                <a:latin typeface="Aptos"/>
              </a:rPr>
              <a:t>Receivable + payable</a:t>
            </a:r>
          </a:p>
        </p:txBody>
      </p:sp>
      <p:cxnSp>
        <p:nvCxnSpPr>
          <p:cNvPr id="45" name="Connector 44"/>
          <p:cNvCxnSpPr/>
          <p:nvPr/>
        </p:nvCxnSpPr>
        <p:spPr>
          <a:xfrm flipV="1">
            <a:off x="7132320" y="2720339"/>
            <a:ext cx="2304288" cy="781813"/>
          </a:xfrm>
          <a:prstGeom prst="line">
            <a:avLst/>
          </a:prstGeom>
          <a:ln w="1270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9436608" y="4261104"/>
            <a:ext cx="1938528" cy="77724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555480" y="4389120"/>
            <a:ext cx="1700784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Reports + audit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55480" y="4672584"/>
            <a:ext cx="170078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10" b="0" i="0">
                <a:solidFill>
                  <a:srgbClr val="6B7380"/>
                </a:solidFill>
                <a:latin typeface="Aptos"/>
              </a:rPr>
              <a:t>Findings + exports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7132320" y="3502152"/>
            <a:ext cx="2304288" cy="1147572"/>
          </a:xfrm>
          <a:prstGeom prst="line">
            <a:avLst/>
          </a:prstGeom>
          <a:ln w="1270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3063240" y="5733288"/>
            <a:ext cx="6053328" cy="384048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246120" y="5806440"/>
            <a:ext cx="5669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5A54"/>
                </a:solidFill>
                <a:latin typeface="Aptos"/>
              </a:rPr>
              <a:t>Roles · approvals · notifications · activity history span the workflow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PLAN WITH DISCIPLINE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Tender and BOQ establish the project’s baseline.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Start with the priced scope - then use it as the common reference for costs, quantities and billing.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2359152"/>
            <a:ext cx="3493008" cy="24871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68096" y="2542032"/>
            <a:ext cx="73152" cy="365760"/>
          </a:xfrm>
          <a:prstGeom prst="round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8" y="2542032"/>
            <a:ext cx="3035808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F6F68"/>
                </a:solidFill>
                <a:latin typeface="Aptos"/>
              </a:rPr>
              <a:t>01 / ESTIMATE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2926080"/>
            <a:ext cx="3090672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Tender calculator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3401568"/>
            <a:ext cx="3090672" cy="1298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3B4555"/>
                </a:solidFill>
                <a:latin typeface="Aptos"/>
              </a:rPr>
              <a:t>Model direct cost, overhead, logistics, contingency, financing and expected margin. Test how cost inflation or price changes affect the result.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52544" y="2359152"/>
            <a:ext cx="3493008" cy="24871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498848" y="2542032"/>
            <a:ext cx="73152" cy="365760"/>
          </a:xfrm>
          <a:prstGeom prst="roundRect">
            <a:avLst/>
          </a:prstGeom>
          <a:solidFill>
            <a:srgbClr val="2E5A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63440" y="2542032"/>
            <a:ext cx="3035808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2E5AAC"/>
                </a:solidFill>
                <a:latin typeface="Aptos"/>
              </a:rPr>
              <a:t>02 / BASELINE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53712" y="2926080"/>
            <a:ext cx="3090672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BOQ &amp; rates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3712" y="3401568"/>
            <a:ext cx="3090672" cy="1298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3B4555"/>
                </a:solidFill>
                <a:latin typeface="Aptos"/>
              </a:rPr>
              <a:t>Import from Excel or CSV, map columns, maintain item units and rates, and retain a revision history for changing quantities or rates.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83296" y="2359152"/>
            <a:ext cx="3493008" cy="248716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229600" y="2542032"/>
            <a:ext cx="73152" cy="365760"/>
          </a:xfrm>
          <a:prstGeom prst="roundRect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94192" y="2542032"/>
            <a:ext cx="3035808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A14A0A"/>
                </a:solidFill>
                <a:latin typeface="Aptos"/>
              </a:rPr>
              <a:t>03 / DELIVERY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84464" y="2926080"/>
            <a:ext cx="3090672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Project setup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84464" y="3401568"/>
            <a:ext cx="3090672" cy="1298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3B4555"/>
                </a:solidFill>
                <a:latin typeface="Aptos"/>
              </a:rPr>
              <a:t>Create the project, record client and contract assumptions, configure tax/retention defaults and set project access for the team.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" y="5138928"/>
            <a:ext cx="10954512" cy="841248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6" y="5330952"/>
            <a:ext cx="135331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85A54"/>
                </a:solidFill>
                <a:latin typeface="Aptos"/>
              </a:rPr>
              <a:t>INTERCONNECTION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22576" y="5285232"/>
            <a:ext cx="882396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3B4555"/>
                </a:solidFill>
                <a:latin typeface="Aptos"/>
              </a:rPr>
              <a:t>BOQ item and rate history become reference points for purchase cost, measurement quantities, RA bill checks and margin findings.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SPEND AND SUPPLY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Connect supplier decisions with what the project consumes.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See actual spend and committed spend together - and compare material issues with the planned quantity.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2350008"/>
            <a:ext cx="6537960" cy="361188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7824" y="2587752"/>
            <a:ext cx="36576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PROCUREMENT → COST CONTROL</a:t>
            </a:r>
          </a:p>
        </p:txBody>
      </p:sp>
      <p:sp>
        <p:nvSpPr>
          <p:cNvPr id="17" name="Oval 16"/>
          <p:cNvSpPr/>
          <p:nvPr/>
        </p:nvSpPr>
        <p:spPr>
          <a:xfrm>
            <a:off x="914400" y="3026664"/>
            <a:ext cx="109728" cy="109728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62656"/>
            <a:ext cx="18745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Supplier quotes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2962656"/>
            <a:ext cx="3794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3B4555"/>
                </a:solidFill>
                <a:latin typeface="Aptos"/>
              </a:rPr>
              <a:t>Compare specification, unit, landed cost and quote expiry.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969264" y="3163824"/>
            <a:ext cx="0" cy="438912"/>
          </a:xfrm>
          <a:prstGeom prst="line">
            <a:avLst/>
          </a:prstGeom>
          <a:ln w="1524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14400" y="3685032"/>
            <a:ext cx="109728" cy="109728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43000" y="3621024"/>
            <a:ext cx="18745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Purchase orders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0" y="3621024"/>
            <a:ext cx="3794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3B4555"/>
                </a:solidFill>
                <a:latin typeface="Aptos"/>
              </a:rPr>
              <a:t>Record commitments before the supplier invoice arrives.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69264" y="3822191"/>
            <a:ext cx="0" cy="438913"/>
          </a:xfrm>
          <a:prstGeom prst="line">
            <a:avLst/>
          </a:prstGeom>
          <a:ln w="1524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914400" y="4343400"/>
            <a:ext cx="109728" cy="109728"/>
          </a:xfrm>
          <a:prstGeom prst="ellipse">
            <a:avLst/>
          </a:prstGeom>
          <a:solidFill>
            <a:srgbClr val="2E5A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43000" y="4279392"/>
            <a:ext cx="18745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Supplier bills + expenses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17520" y="4279392"/>
            <a:ext cx="3794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3B4555"/>
                </a:solidFill>
                <a:latin typeface="Aptos"/>
              </a:rPr>
              <a:t>Link invoice, amount, payment and project/BOQ item.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969264" y="4480559"/>
            <a:ext cx="0" cy="438913"/>
          </a:xfrm>
          <a:prstGeom prst="line">
            <a:avLst/>
          </a:prstGeom>
          <a:ln w="15240">
            <a:solidFill>
              <a:srgbClr val="CFCB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914400" y="5001768"/>
            <a:ext cx="109728" cy="109728"/>
          </a:xfrm>
          <a:prstGeom prst="ellipse">
            <a:avLst/>
          </a:prstGeom>
          <a:solidFill>
            <a:srgbClr val="2E5A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43000" y="4937760"/>
            <a:ext cx="18745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Material movements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17520" y="4937760"/>
            <a:ext cx="37947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3B4555"/>
                </a:solidFill>
                <a:latin typeface="Aptos"/>
              </a:rPr>
              <a:t>Record received, issued, returned and adjusted quantities.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452360" y="2350008"/>
            <a:ext cx="4087368" cy="3611880"/>
          </a:xfrm>
          <a:prstGeom prst="round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54112" y="2633472"/>
            <a:ext cx="333756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B5DAD5"/>
                </a:solidFill>
                <a:latin typeface="Aptos"/>
              </a:rPr>
              <a:t>WHAT BECOMES VISIBLE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63256" y="3090672"/>
            <a:ext cx="31729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Budget vs spend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63256" y="3310128"/>
            <a:ext cx="32461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D2DDE0"/>
                </a:solidFill>
                <a:latin typeface="Aptos"/>
              </a:rPr>
              <a:t>Actual and committed cost, by project and item.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63256" y="3712463"/>
            <a:ext cx="31729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Quote discipline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63256" y="3931920"/>
            <a:ext cx="32461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D2DDE0"/>
                </a:solidFill>
                <a:latin typeface="Aptos"/>
              </a:rPr>
              <a:t>Old or expiring quotes surface before a purchase.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63256" y="4334256"/>
            <a:ext cx="31729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Material variance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63256" y="4553712"/>
            <a:ext cx="32461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D2DDE0"/>
                </a:solidFill>
                <a:latin typeface="Aptos"/>
              </a:rPr>
              <a:t>Theoretical use vs issue, with allowed wastage.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63256" y="4956048"/>
            <a:ext cx="31729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Invoice review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63256" y="5175504"/>
            <a:ext cx="3246120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D2DDE0"/>
                </a:solidFill>
                <a:latin typeface="Aptos"/>
              </a:rPr>
              <a:t>Potential duplicate or mismatched documents.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MEASURE AND BILL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A practical path from site measurement to a bill draft.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CivilMargin can organize the evidence and calculations; your QS or engineer still validates contract and tax treatment before submission.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2670048"/>
            <a:ext cx="1938528" cy="1965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86384" y="2852928"/>
            <a:ext cx="365760" cy="36576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2926080"/>
            <a:ext cx="365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 Mono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8" y="3401568"/>
            <a:ext cx="160020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212F"/>
                </a:solidFill>
                <a:latin typeface="Aptos Display"/>
              </a:rPr>
              <a:t>Record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3776472"/>
            <a:ext cx="1600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919" b="0" i="0">
                <a:solidFill>
                  <a:srgbClr val="3B4555"/>
                </a:solidFill>
                <a:latin typeface="Aptos"/>
              </a:rPr>
              <a:t>Enter dimensions, units, date, location and BOQ reference.</a:t>
            </a:r>
          </a:p>
        </p:txBody>
      </p:sp>
      <p:sp>
        <p:nvSpPr>
          <p:cNvPr id="20" name="Chevron 19"/>
          <p:cNvSpPr/>
          <p:nvPr/>
        </p:nvSpPr>
        <p:spPr>
          <a:xfrm>
            <a:off x="2615184" y="3410712"/>
            <a:ext cx="164592" cy="182880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862072" y="2670048"/>
            <a:ext cx="1938528" cy="1965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026664" y="2852928"/>
            <a:ext cx="365760" cy="36576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026664" y="2926080"/>
            <a:ext cx="365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 Mono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35808" y="3401568"/>
            <a:ext cx="160020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212F"/>
                </a:solidFill>
                <a:latin typeface="Aptos Display"/>
              </a:rPr>
              <a:t>Verify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35808" y="3776472"/>
            <a:ext cx="1600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919" b="0" i="0">
                <a:solidFill>
                  <a:srgbClr val="3B4555"/>
                </a:solidFill>
                <a:latin typeface="Aptos"/>
              </a:rPr>
              <a:t>Reviewer checks the measurement and confirms quantities.</a:t>
            </a:r>
          </a:p>
        </p:txBody>
      </p:sp>
      <p:sp>
        <p:nvSpPr>
          <p:cNvPr id="26" name="Chevron 25"/>
          <p:cNvSpPr/>
          <p:nvPr/>
        </p:nvSpPr>
        <p:spPr>
          <a:xfrm>
            <a:off x="4855464" y="3410712"/>
            <a:ext cx="164592" cy="182880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102352" y="2670048"/>
            <a:ext cx="1938528" cy="1965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266944" y="2852928"/>
            <a:ext cx="365760" cy="36576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266944" y="2926080"/>
            <a:ext cx="365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 Mono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76088" y="3401568"/>
            <a:ext cx="160020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212F"/>
                </a:solidFill>
                <a:latin typeface="Aptos Display"/>
              </a:rPr>
              <a:t>Assemble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76088" y="3776472"/>
            <a:ext cx="1600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919" b="0" i="0">
                <a:solidFill>
                  <a:srgbClr val="3B4555"/>
                </a:solidFill>
                <a:latin typeface="Aptos"/>
              </a:rPr>
              <a:t>RA draft summarizes previous, current, cumulative and remaining quantities.</a:t>
            </a:r>
          </a:p>
        </p:txBody>
      </p:sp>
      <p:sp>
        <p:nvSpPr>
          <p:cNvPr id="32" name="Chevron 31"/>
          <p:cNvSpPr/>
          <p:nvPr/>
        </p:nvSpPr>
        <p:spPr>
          <a:xfrm>
            <a:off x="7095744" y="3410712"/>
            <a:ext cx="164592" cy="182880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342632" y="2670048"/>
            <a:ext cx="1938528" cy="1965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507224" y="2852928"/>
            <a:ext cx="365760" cy="365760"/>
          </a:xfrm>
          <a:prstGeom prst="ellipse">
            <a:avLst/>
          </a:prstGeom>
          <a:solidFill>
            <a:srgbClr val="2E5A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07224" y="2926080"/>
            <a:ext cx="365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 Mono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16368" y="3401568"/>
            <a:ext cx="160020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212F"/>
                </a:solidFill>
                <a:latin typeface="Aptos Display"/>
              </a:rPr>
              <a:t>Review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16368" y="3776472"/>
            <a:ext cx="1600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919" b="0" i="0">
                <a:solidFill>
                  <a:srgbClr val="3B4555"/>
                </a:solidFill>
                <a:latin typeface="Aptos"/>
              </a:rPr>
              <a:t>Flags highlight over-BOQ quantities or missing references.</a:t>
            </a:r>
          </a:p>
        </p:txBody>
      </p:sp>
      <p:sp>
        <p:nvSpPr>
          <p:cNvPr id="38" name="Chevron 37"/>
          <p:cNvSpPr/>
          <p:nvPr/>
        </p:nvSpPr>
        <p:spPr>
          <a:xfrm>
            <a:off x="9336024" y="3410712"/>
            <a:ext cx="164592" cy="182880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9582912" y="2670048"/>
            <a:ext cx="1938528" cy="196596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747504" y="2852928"/>
            <a:ext cx="365760" cy="365760"/>
          </a:xfrm>
          <a:prstGeom prst="ellipse">
            <a:avLst/>
          </a:prstGeom>
          <a:solidFill>
            <a:srgbClr val="2E5A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747504" y="2926080"/>
            <a:ext cx="365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 Mono"/>
              </a:rPr>
              <a:t>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56648" y="3401568"/>
            <a:ext cx="1600200" cy="24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8212F"/>
                </a:solidFill>
                <a:latin typeface="Aptos Display"/>
              </a:rPr>
              <a:t>Export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56648" y="3776472"/>
            <a:ext cx="16002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919" b="0" i="0">
                <a:solidFill>
                  <a:srgbClr val="3B4555"/>
                </a:solidFill>
                <a:latin typeface="Aptos"/>
              </a:rPr>
              <a:t>Generate PDF/Excel for internal review and the client process.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30936" y="5102352"/>
            <a:ext cx="10945368" cy="658368"/>
          </a:xfrm>
          <a:prstGeom prst="roundRect">
            <a:avLst/>
          </a:prstGeom>
          <a:solidFill>
            <a:srgbClr val="FDF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41248" y="5303520"/>
            <a:ext cx="96926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A14A0A"/>
                </a:solidFill>
                <a:latin typeface="Aptos"/>
              </a:rPr>
              <a:t>IMPORTANT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956816" y="5266944"/>
            <a:ext cx="9235440" cy="2468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3B4555"/>
                </a:solidFill>
                <a:latin typeface="Aptos"/>
              </a:rPr>
              <a:t>RA bills are drafts for review; CivilMargin does not automatically certify or submit a bill to the client.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DOCUMENT INTELLIGENCE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Turn invoices and quotations into reviewable business records.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AI is optional. Whether extraction is manual, text-based or AI-assisted, confirmed values remain the accountable source.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09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2560320"/>
            <a:ext cx="1938528" cy="1078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2770632"/>
            <a:ext cx="1673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UPLOAD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072384"/>
            <a:ext cx="167335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PDF / image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670048" y="3099816"/>
            <a:ext cx="274320" cy="0"/>
          </a:xfrm>
          <a:prstGeom prst="line">
            <a:avLst/>
          </a:prstGeom>
          <a:ln w="1651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hevron 18"/>
          <p:cNvSpPr/>
          <p:nvPr/>
        </p:nvSpPr>
        <p:spPr>
          <a:xfrm>
            <a:off x="2843784" y="302666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999232" y="2560320"/>
            <a:ext cx="1938528" cy="1078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2770632"/>
            <a:ext cx="1673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EXTRACT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072384"/>
            <a:ext cx="167335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Text or optional AI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937760" y="3099816"/>
            <a:ext cx="274320" cy="0"/>
          </a:xfrm>
          <a:prstGeom prst="line">
            <a:avLst/>
          </a:prstGeom>
          <a:ln w="1651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hevron 23"/>
          <p:cNvSpPr/>
          <p:nvPr/>
        </p:nvSpPr>
        <p:spPr>
          <a:xfrm>
            <a:off x="5111496" y="302666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266944" y="2560320"/>
            <a:ext cx="1938528" cy="1078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04104" y="2770632"/>
            <a:ext cx="1673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VALIDATE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04104" y="3072384"/>
            <a:ext cx="167335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Schema + checks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7205472" y="3099816"/>
            <a:ext cx="274320" cy="0"/>
          </a:xfrm>
          <a:prstGeom prst="line">
            <a:avLst/>
          </a:prstGeom>
          <a:ln w="1651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hevron 28"/>
          <p:cNvSpPr/>
          <p:nvPr/>
        </p:nvSpPr>
        <p:spPr>
          <a:xfrm>
            <a:off x="7379208" y="302666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534656" y="2560320"/>
            <a:ext cx="1938528" cy="1078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671816" y="2770632"/>
            <a:ext cx="1673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REVIEW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71816" y="3072384"/>
            <a:ext cx="167335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Human confirmation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9473184" y="3099816"/>
            <a:ext cx="274320" cy="0"/>
          </a:xfrm>
          <a:prstGeom prst="line">
            <a:avLst/>
          </a:prstGeom>
          <a:ln w="16510">
            <a:solidFill>
              <a:srgbClr val="1F6F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hevron 33"/>
          <p:cNvSpPr/>
          <p:nvPr/>
        </p:nvSpPr>
        <p:spPr>
          <a:xfrm>
            <a:off x="9646920" y="3026664"/>
            <a:ext cx="164592" cy="164592"/>
          </a:xfrm>
          <a:prstGeom prst="chevron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9802368" y="2560320"/>
            <a:ext cx="1938528" cy="10789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39528" y="2770632"/>
            <a:ext cx="167335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CONNECT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39528" y="3072384"/>
            <a:ext cx="1673352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Costs / suppliers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31520" y="4087368"/>
            <a:ext cx="3410712" cy="1335024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4400" y="4297680"/>
            <a:ext cx="3017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Extracted fields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626864"/>
            <a:ext cx="30175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3B4555"/>
                </a:solidFill>
                <a:latin typeface="Aptos"/>
              </a:rPr>
              <a:t>Supplier, GSTIN, document date/number, line items, totals and tax fields when present.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498848" y="4087368"/>
            <a:ext cx="3410712" cy="1335024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681728" y="4297680"/>
            <a:ext cx="3017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Evidence stays visible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81728" y="4626864"/>
            <a:ext cx="30175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3B4555"/>
                </a:solidFill>
                <a:latin typeface="Aptos"/>
              </a:rPr>
              <a:t>Review screen lets the team check values and source evidence before confirming.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266176" y="4087368"/>
            <a:ext cx="3410712" cy="1335024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449056" y="4297680"/>
            <a:ext cx="30175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Privacy by default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49056" y="4626864"/>
            <a:ext cx="301752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3B4555"/>
                </a:solidFill>
                <a:latin typeface="Aptos"/>
              </a:rPr>
              <a:t>Original retention is optional; enable it only after private storage and access are configured.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PLAN THE CASH, PROTECT THE MARGIN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Profit on paper and cash in the bank are different views.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Cash flow combines expected receipts and payments into a forward-looking picture, while margin analysis compares the project baseline with expected cost.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2359152"/>
            <a:ext cx="5486400" cy="361188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2606040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FORECAST HORIZON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099816"/>
            <a:ext cx="96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3B4555"/>
                </a:solidFill>
                <a:latin typeface="Aptos"/>
              </a:rPr>
              <a:t>Optimistic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93392" y="3081528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993392" y="3081528"/>
            <a:ext cx="320954" cy="274320"/>
          </a:xfrm>
          <a:prstGeom prst="roundRect">
            <a:avLst/>
          </a:prstGeom>
          <a:solidFill>
            <a:srgbClr val="1E7B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953512" y="3081528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953512" y="3081528"/>
            <a:ext cx="435071" cy="274320"/>
          </a:xfrm>
          <a:prstGeom prst="roundRect">
            <a:avLst/>
          </a:prstGeom>
          <a:solidFill>
            <a:srgbClr val="1E7B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913632" y="3081528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3913632" y="3081528"/>
            <a:ext cx="591982" cy="274320"/>
          </a:xfrm>
          <a:prstGeom prst="roundRect">
            <a:avLst/>
          </a:prstGeom>
          <a:solidFill>
            <a:srgbClr val="1E7B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93392" y="5294376"/>
            <a:ext cx="7132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6B7380"/>
                </a:solidFill>
                <a:latin typeface="Aptos"/>
              </a:rPr>
              <a:t>30 days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53512" y="5294376"/>
            <a:ext cx="7132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6B7380"/>
                </a:solidFill>
                <a:latin typeface="Aptos"/>
              </a:rPr>
              <a:t>60 days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13632" y="5294376"/>
            <a:ext cx="7132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6B7380"/>
                </a:solidFill>
                <a:latin typeface="Aptos"/>
              </a:rPr>
              <a:t>90 days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3813048"/>
            <a:ext cx="96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3B4555"/>
                </a:solidFill>
                <a:latin typeface="Aptos"/>
              </a:rPr>
              <a:t>Base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993392" y="3794760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993392" y="3794760"/>
            <a:ext cx="271028" cy="274320"/>
          </a:xfrm>
          <a:prstGeom prst="round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2953512" y="3794760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2953512" y="3794760"/>
            <a:ext cx="356616" cy="274320"/>
          </a:xfrm>
          <a:prstGeom prst="round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3913632" y="3794760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3913632" y="3794760"/>
            <a:ext cx="420806" cy="274320"/>
          </a:xfrm>
          <a:prstGeom prst="round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14400" y="4526280"/>
            <a:ext cx="96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3B4555"/>
                </a:solidFill>
                <a:latin typeface="Aptos"/>
              </a:rPr>
              <a:t>Conservative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993392" y="4507992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993392" y="4507992"/>
            <a:ext cx="235366" cy="274320"/>
          </a:xfrm>
          <a:prstGeom prst="roundRect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2953512" y="4507992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2953512" y="4507992"/>
            <a:ext cx="178308" cy="274320"/>
          </a:xfrm>
          <a:prstGeom prst="roundRect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3913632" y="4507992"/>
            <a:ext cx="713232" cy="274320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3913632" y="4507992"/>
            <a:ext cx="92720" cy="274320"/>
          </a:xfrm>
          <a:prstGeom prst="roundRect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400800" y="2359152"/>
            <a:ext cx="5138928" cy="3611880"/>
          </a:xfrm>
          <a:prstGeom prst="round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93408" y="2615184"/>
            <a:ext cx="41148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B5DAD5"/>
                </a:solidFill>
                <a:latin typeface="Aptos"/>
              </a:rPr>
              <a:t>DECISIONS THIS SUPPORTS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02552" y="3008376"/>
            <a:ext cx="4343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Can we meet upcoming obligations?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02552" y="3227832"/>
            <a:ext cx="4361688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D2DDE0"/>
                </a:solidFill>
                <a:latin typeface="Aptos"/>
              </a:rPr>
              <a:t>Compare likely inflows with supplier, labour, tax and operating payments.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02552" y="3630168"/>
            <a:ext cx="4343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Which project needs attention?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02552" y="3849624"/>
            <a:ext cx="4361688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D2DDE0"/>
                </a:solidFill>
                <a:latin typeface="Aptos"/>
              </a:rPr>
              <a:t>Sort projects by forecast margin, cost movement and overdue balances.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02552" y="4251960"/>
            <a:ext cx="4343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What changed since estimate?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02552" y="4471416"/>
            <a:ext cx="4361688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D2DDE0"/>
                </a:solidFill>
                <a:latin typeface="Aptos"/>
              </a:rPr>
              <a:t>Review committed and actual costs against the BOQ and tender assumptions.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2552" y="4873752"/>
            <a:ext cx="4343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What should be escalated?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702552" y="5093208"/>
            <a:ext cx="4361688" cy="2834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D2DDE0"/>
                </a:solidFill>
                <a:latin typeface="Aptos"/>
              </a:rPr>
              <a:t>Investigate shortfalls and risk signals before acting.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11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EXPLAINABLE FINDINGS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A review queue, not a black-box verdict.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Fourteen rule-based checks highlight records worth reviewing. Every finding can be opened, resolved or dismissed with a reason.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22219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58952" y="23408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22951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Duplicate invoice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25054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Same normalized supplier and bill number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52544" y="22219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489704" y="23408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90872" y="22951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Near-duplicate invoice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90872" y="25054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Similar supplier, amount and date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3296" y="22219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220456" y="23408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21624" y="22951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Invoice total mismatch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21624" y="25054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Line sum, subtotal, tax and total do not reconcile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792" y="29077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58952" y="30266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0120" y="29809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Quantity × rate mismatch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0120" y="31912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Line quantity and rate do not match amount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52544" y="29077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4489704" y="3026664"/>
            <a:ext cx="91440" cy="91440"/>
          </a:xfrm>
          <a:prstGeom prst="ellipse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90872" y="29809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Budget overrun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90872" y="31912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Actual + open commitment crosses tolerance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83296" y="29077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220456" y="3026664"/>
            <a:ext cx="91440" cy="91440"/>
          </a:xfrm>
          <a:prstGeom prst="ellipse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421624" y="29809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Billed vs measured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21624" y="31912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Billed quantity exceeds verified quantity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1792" y="35935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58952" y="37124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60120" y="36667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Duplicate payment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60120" y="38770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Same project, party and amount close together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352544" y="35935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489704" y="37124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690872" y="36667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Missing reference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90872" y="38770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PO, BOQ link or required reference is missing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083296" y="35935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220456" y="37124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421624" y="36667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Unapproved variation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21624" y="3877056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Non-approved variation appears on an open RA bill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21792" y="42793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58952" y="43982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60120" y="43525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Quote expiry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60120" y="4562855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Quote is expired or expiring soon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352544" y="42793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4489704" y="4398264"/>
            <a:ext cx="91440" cy="91440"/>
          </a:xfrm>
          <a:prstGeom prst="ellipse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690872" y="43525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Payment overdue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690872" y="4562855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Payable or expected receipt is past due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083296" y="42793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220456" y="43982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421624" y="43525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Unit mismatch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421624" y="4562855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Cost unit cannot be converted to BOQ unit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21792" y="49651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58952" y="5084064"/>
            <a:ext cx="91440" cy="91440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960120" y="50383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Material wastage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0120" y="5248655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Recorded use exceeds theoretical use + allowance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352544" y="4965192"/>
            <a:ext cx="3456432" cy="5760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4489704" y="5084064"/>
            <a:ext cx="91440" cy="91440"/>
          </a:xfrm>
          <a:prstGeom prst="ellipse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690872" y="5038344"/>
            <a:ext cx="294436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8212F"/>
                </a:solidFill>
                <a:latin typeface="Aptos"/>
              </a:rPr>
              <a:t>Cash shortfall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690872" y="5248655"/>
            <a:ext cx="2953512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" b="0" i="0">
                <a:solidFill>
                  <a:srgbClr val="3B4555"/>
                </a:solidFill>
                <a:latin typeface="Aptos"/>
              </a:rPr>
              <a:t>Forecast balance drops below configured cash floor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21792" y="5751576"/>
            <a:ext cx="10945368" cy="347472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95528" y="5824728"/>
            <a:ext cx="10607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9" b="0" i="0">
                <a:solidFill>
                  <a:srgbClr val="6B7380"/>
                </a:solidFill>
                <a:latin typeface="Aptos"/>
              </a:rPr>
              <a:t>A finding is not proof of fraud, error or legal non-compliance. Confirm source records and business context.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12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PEOPLE AND ACCOUNTABILITY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The right people see the right work - with decisions recorded.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Company membership roles and project scopes restrict visibility; approval rules and the audit trail add accountability.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2441448"/>
            <a:ext cx="2542032" cy="12618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0080" y="2441448"/>
            <a:ext cx="2542032" cy="73152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4671" y="2670048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OWNER / ADMIN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1" y="3017520"/>
            <a:ext cx="217627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0" i="0">
                <a:solidFill>
                  <a:srgbClr val="3B4555"/>
                </a:solidFill>
                <a:latin typeface="Aptos"/>
              </a:rPr>
              <a:t>Company settings, teams, billing and overall access.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47287" y="2441448"/>
            <a:ext cx="2542032" cy="12618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447287" y="2441448"/>
            <a:ext cx="2542032" cy="73152"/>
          </a:xfrm>
          <a:prstGeom prst="rect">
            <a:avLst/>
          </a:prstGeom>
          <a:solidFill>
            <a:srgbClr val="2E5A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79" y="2670048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PROJECT MANAGER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79" y="3017520"/>
            <a:ext cx="217627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0" i="0">
                <a:solidFill>
                  <a:srgbClr val="3B4555"/>
                </a:solidFill>
                <a:latin typeface="Aptos"/>
              </a:rPr>
              <a:t>Assigned projects, progress, variations and approvals.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4496" y="2441448"/>
            <a:ext cx="2542032" cy="12618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254496" y="2441448"/>
            <a:ext cx="2542032" cy="73152"/>
          </a:xfrm>
          <a:prstGeom prst="rect">
            <a:avLst/>
          </a:prstGeom>
          <a:solidFill>
            <a:srgbClr val="A14A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2670048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QS / ACCOUNTS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19088" y="3017520"/>
            <a:ext cx="217627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0" i="0">
                <a:solidFill>
                  <a:srgbClr val="3B4555"/>
                </a:solidFill>
                <a:latin typeface="Aptos"/>
              </a:rPr>
              <a:t>BOQ, measurements, costs, RA bills, documents and reports.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61703" y="2441448"/>
            <a:ext cx="2542032" cy="126187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061703" y="2441448"/>
            <a:ext cx="2542032" cy="73152"/>
          </a:xfrm>
          <a:prstGeom prst="rect">
            <a:avLst/>
          </a:prstGeom>
          <a:solidFill>
            <a:srgbClr val="6B73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26295" y="2670048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VIEWER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26295" y="3017520"/>
            <a:ext cx="2176272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40" b="0" i="0">
                <a:solidFill>
                  <a:srgbClr val="3B4555"/>
                </a:solidFill>
                <a:latin typeface="Aptos"/>
              </a:rPr>
              <a:t>Read-only access to assigned projects and reports.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0080" y="4187952"/>
            <a:ext cx="3456432" cy="1298448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22959" y="4416552"/>
            <a:ext cx="306324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5A54"/>
                </a:solidFill>
                <a:latin typeface="Aptos Display"/>
              </a:rPr>
              <a:t>Approvals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73168"/>
            <a:ext cx="3063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80" b="0" i="0">
                <a:solidFill>
                  <a:srgbClr val="3B4555"/>
                </a:solidFill>
                <a:latin typeface="Aptos"/>
              </a:rPr>
              <a:t>Variation thresholds, approver roles and decision history.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89120" y="4187952"/>
            <a:ext cx="3456432" cy="1298448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0" y="4416552"/>
            <a:ext cx="306324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5A54"/>
                </a:solidFill>
                <a:latin typeface="Aptos Display"/>
              </a:rPr>
              <a:t>Notifications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72000" y="4773168"/>
            <a:ext cx="3063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80" b="0" i="0">
                <a:solidFill>
                  <a:srgbClr val="3B4555"/>
                </a:solidFill>
                <a:latin typeface="Aptos"/>
              </a:rPr>
              <a:t>In-app events with optional email and WhatsApp delivery.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138159" y="4187952"/>
            <a:ext cx="3456432" cy="1298448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321039" y="4416552"/>
            <a:ext cx="306324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185A54"/>
                </a:solidFill>
                <a:latin typeface="Aptos Display"/>
              </a:rPr>
              <a:t>Activity history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21039" y="4773168"/>
            <a:ext cx="3063240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80" b="0" i="0">
                <a:solidFill>
                  <a:srgbClr val="3B4555"/>
                </a:solidFill>
                <a:latin typeface="Aptos"/>
              </a:rPr>
              <a:t>Track imports, edits, approvals and exports for auditability.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5824728"/>
            <a:ext cx="103327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B7380"/>
                </a:solidFill>
                <a:latin typeface="Aptos"/>
              </a:rPr>
              <a:t>Cross-cutting: membership scope · tenant separation · owner review · timestamped decisions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13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REPORTS AND INTEGRATIONS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Fit into the company’s existing operating stack.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Core workflows do not depend on every integration. Optional services activate when the owner configures provider credentials and tests the end-to-end path.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2340864"/>
            <a:ext cx="3749039" cy="359359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6968" y="2596896"/>
            <a:ext cx="29260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REPORTING OUTPUTS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6112" y="3035808"/>
            <a:ext cx="566928" cy="530352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1832" y="3191256"/>
            <a:ext cx="47548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85A54"/>
                </a:solidFill>
                <a:latin typeface="Aptos"/>
              </a:rPr>
              <a:t>PDF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73352" y="3063239"/>
            <a:ext cx="2148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PDF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73352" y="3319272"/>
            <a:ext cx="2240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3B4555"/>
                </a:solidFill>
                <a:latin typeface="Aptos"/>
              </a:rPr>
              <a:t>Paginated management and project reports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2" y="3867911"/>
            <a:ext cx="566928" cy="530352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1832" y="4023359"/>
            <a:ext cx="47548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85A54"/>
                </a:solidFill>
                <a:latin typeface="Aptos"/>
              </a:rPr>
              <a:t>Exc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73352" y="3895344"/>
            <a:ext cx="2148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Excel / CSV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73352" y="4151375"/>
            <a:ext cx="2240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3B4555"/>
                </a:solidFill>
                <a:latin typeface="Aptos"/>
              </a:rPr>
              <a:t>Operational lists, data exchange and review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6112" y="4700016"/>
            <a:ext cx="566928" cy="530352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41832" y="4855464"/>
            <a:ext cx="47548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185A54"/>
                </a:solidFill>
                <a:latin typeface="Aptos"/>
              </a:rPr>
              <a:t>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73352" y="4727448"/>
            <a:ext cx="21488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212F"/>
                </a:solidFill>
                <a:latin typeface="Aptos"/>
              </a:rPr>
              <a:t>Tally XML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73352" y="4983479"/>
            <a:ext cx="22402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3B4555"/>
                </a:solidFill>
                <a:latin typeface="Aptos"/>
              </a:rPr>
              <a:t>File-based voucher exchange; import/export only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690872" y="2340864"/>
            <a:ext cx="6858000" cy="3593592"/>
          </a:xfrm>
          <a:prstGeom prst="round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983480" y="2596896"/>
            <a:ext cx="41148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B5DAD5"/>
                </a:solidFill>
                <a:latin typeface="Aptos"/>
              </a:rPr>
              <a:t>OPTIONAL SERVICE CONNECTIONS</a:t>
            </a:r>
          </a:p>
        </p:txBody>
      </p:sp>
      <p:sp>
        <p:nvSpPr>
          <p:cNvPr id="31" name="Oval 30"/>
          <p:cNvSpPr/>
          <p:nvPr/>
        </p:nvSpPr>
        <p:spPr>
          <a:xfrm>
            <a:off x="4992624" y="3026663"/>
            <a:ext cx="109728" cy="109728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202936" y="2999232"/>
            <a:ext cx="2606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AI providers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02936" y="3236976"/>
            <a:ext cx="26334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D2DDE0"/>
                </a:solidFill>
                <a:latin typeface="Aptos"/>
              </a:rPr>
              <a:t>OpenAI or Anthropic for document extraction</a:t>
            </a:r>
          </a:p>
        </p:txBody>
      </p:sp>
      <p:sp>
        <p:nvSpPr>
          <p:cNvPr id="34" name="Oval 33"/>
          <p:cNvSpPr/>
          <p:nvPr/>
        </p:nvSpPr>
        <p:spPr>
          <a:xfrm>
            <a:off x="8147304" y="3026663"/>
            <a:ext cx="109728" cy="109728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57616" y="2999232"/>
            <a:ext cx="2606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Email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57616" y="3236976"/>
            <a:ext cx="26334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D2DDE0"/>
                </a:solidFill>
                <a:latin typeface="Aptos"/>
              </a:rPr>
              <a:t>Resend for resets, invitations and alerts</a:t>
            </a:r>
          </a:p>
        </p:txBody>
      </p:sp>
      <p:sp>
        <p:nvSpPr>
          <p:cNvPr id="37" name="Oval 36"/>
          <p:cNvSpPr/>
          <p:nvPr/>
        </p:nvSpPr>
        <p:spPr>
          <a:xfrm>
            <a:off x="4992624" y="3886200"/>
            <a:ext cx="109728" cy="109728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202936" y="3858768"/>
            <a:ext cx="2606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WhatsApp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02936" y="4096511"/>
            <a:ext cx="26334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D2DDE0"/>
                </a:solidFill>
                <a:latin typeface="Aptos"/>
              </a:rPr>
              <a:t>Meta Cloud API + approved template</a:t>
            </a:r>
          </a:p>
        </p:txBody>
      </p:sp>
      <p:sp>
        <p:nvSpPr>
          <p:cNvPr id="40" name="Oval 39"/>
          <p:cNvSpPr/>
          <p:nvPr/>
        </p:nvSpPr>
        <p:spPr>
          <a:xfrm>
            <a:off x="8147304" y="3886200"/>
            <a:ext cx="109728" cy="109728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57616" y="3858768"/>
            <a:ext cx="2606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Payments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57616" y="4096511"/>
            <a:ext cx="26334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D2DDE0"/>
                </a:solidFill>
                <a:latin typeface="Aptos"/>
              </a:rPr>
              <a:t>Razorpay subscription checkout + webhooks</a:t>
            </a:r>
          </a:p>
        </p:txBody>
      </p:sp>
      <p:sp>
        <p:nvSpPr>
          <p:cNvPr id="43" name="Oval 42"/>
          <p:cNvSpPr/>
          <p:nvPr/>
        </p:nvSpPr>
        <p:spPr>
          <a:xfrm>
            <a:off x="4992624" y="4745736"/>
            <a:ext cx="109728" cy="109728"/>
          </a:xfrm>
          <a:prstGeom prst="ellipse">
            <a:avLst/>
          </a:prstGeom>
          <a:solidFill>
            <a:srgbClr val="2E5A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202936" y="4718304"/>
            <a:ext cx="2606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Scheduling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02936" y="4956048"/>
            <a:ext cx="26334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D2DDE0"/>
                </a:solidFill>
                <a:latin typeface="Aptos"/>
              </a:rPr>
              <a:t>Vercel Cron + CRON_SECRET</a:t>
            </a:r>
          </a:p>
        </p:txBody>
      </p:sp>
      <p:sp>
        <p:nvSpPr>
          <p:cNvPr id="46" name="Oval 45"/>
          <p:cNvSpPr/>
          <p:nvPr/>
        </p:nvSpPr>
        <p:spPr>
          <a:xfrm>
            <a:off x="8147304" y="4745736"/>
            <a:ext cx="109728" cy="109728"/>
          </a:xfrm>
          <a:prstGeom prst="ellipse">
            <a:avLst/>
          </a:prstGeom>
          <a:solidFill>
            <a:srgbClr val="2E5A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357616" y="4718304"/>
            <a:ext cx="26060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Aptos"/>
              </a:rPr>
              <a:t>File retention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57616" y="4956048"/>
            <a:ext cx="26334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30" b="0" i="0">
                <a:solidFill>
                  <a:srgbClr val="D2DDE0"/>
                </a:solidFill>
                <a:latin typeface="Aptos"/>
              </a:rPr>
              <a:t>Vercel Blob - requires private-storage controls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6112" y="6080760"/>
            <a:ext cx="10469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 i="1">
                <a:solidFill>
                  <a:srgbClr val="6B7380"/>
                </a:solidFill>
                <a:latin typeface="Aptos"/>
              </a:rPr>
              <a:t>Zoho Books and QuickBooks live connectors are not included; Tally is currently file exchange, not live sync.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14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VALUE FOR THE BUSINESS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Turn the records you already maintain into better decisions.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Outcomes depend on disciplined data entry and team adoption. The system provides visibility and prompts - it does not promise a fixed saving or margin uplift.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2395728"/>
            <a:ext cx="3456432" cy="12070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" y="2596896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OWNERS / DIRECTORS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907792"/>
            <a:ext cx="3054096" cy="521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3B4555"/>
                </a:solidFill>
                <a:latin typeface="Aptos"/>
              </a:rPr>
              <a:t>See forecast margin, risk signals, cash pressure and portfolio comparisons.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70831" y="2395728"/>
            <a:ext cx="3456432" cy="12070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53712" y="2596896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QS / BILLING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3712" y="2907792"/>
            <a:ext cx="3054096" cy="521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3B4555"/>
                </a:solidFill>
                <a:latin typeface="Aptos"/>
              </a:rPr>
              <a:t>Connect measurement evidence to BOQ lines and prepare bill drafts with quantity checks.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19871" y="2395728"/>
            <a:ext cx="3456432" cy="12070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02751" y="2596896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ACCOUNTS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2751" y="2907792"/>
            <a:ext cx="3054096" cy="521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3B4555"/>
                </a:solidFill>
                <a:latin typeface="Aptos"/>
              </a:rPr>
              <a:t>Track payables, receipts, document review and cost allocation.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" y="3858768"/>
            <a:ext cx="3456432" cy="12070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4672" y="4059936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PROCUREMENT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4370832"/>
            <a:ext cx="3054096" cy="521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3B4555"/>
                </a:solidFill>
                <a:latin typeface="Aptos"/>
              </a:rPr>
              <a:t>Compare supplier offers and keep purchase commitments visible.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70831" y="3858768"/>
            <a:ext cx="3456432" cy="12070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53712" y="4059936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SITE / PROJECT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53712" y="4370832"/>
            <a:ext cx="3054096" cy="521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3B4555"/>
                </a:solidFill>
                <a:latin typeface="Aptos"/>
              </a:rPr>
              <a:t>Record measurements, materials and extra work with clear responsibility.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19871" y="3858768"/>
            <a:ext cx="3456432" cy="12070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02751" y="4059936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MANAGEMENT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02751" y="4370832"/>
            <a:ext cx="3054096" cy="521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3B4555"/>
                </a:solidFill>
                <a:latin typeface="Aptos"/>
              </a:rPr>
              <a:t>Review exceptions and export a traceable summary for decisions.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1792" y="5550408"/>
            <a:ext cx="10954512" cy="566928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0392" y="5687568"/>
            <a:ext cx="104698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5A54"/>
                </a:solidFill>
                <a:latin typeface="Aptos"/>
              </a:rPr>
              <a:t>The operational win: fewer disconnected hand-offs, earlier review of exceptions, and a shared picture of project economics.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15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448056"/>
            <a:ext cx="91440" cy="201168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393192"/>
            <a:ext cx="91440" cy="256032"/>
          </a:xfrm>
          <a:prstGeom prst="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5528" y="32004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" y="31546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8212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859536"/>
            <a:ext cx="50292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6F68"/>
                </a:solidFill>
                <a:latin typeface="Aptos"/>
              </a:rPr>
              <a:t>ADMINISTRATION AND TRUST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1115568"/>
            <a:ext cx="10972800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8212F"/>
                </a:solidFill>
                <a:latin typeface="Aptos Display"/>
              </a:rPr>
              <a:t>Company-level control and platform-level control are separate.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691640"/>
            <a:ext cx="107899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B4555"/>
                </a:solidFill>
                <a:latin typeface="Aptos"/>
              </a:rPr>
              <a:t>Customer owners manage their own team and settings. The CivilMargin operator has a separately protected console for platform operations.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E4E1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9AA0A8"/>
                </a:solidFill>
                <a:latin typeface="Aptos Mono"/>
              </a:rPr>
              <a:t>15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2377440"/>
            <a:ext cx="5330952" cy="2084831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4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96112" y="2615184"/>
            <a:ext cx="1508760" cy="274320"/>
          </a:xfrm>
          <a:prstGeom prst="roundRect">
            <a:avLst/>
          </a:prstGeom>
          <a:solidFill>
            <a:srgbClr val="E3F0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9264" y="2624327"/>
            <a:ext cx="1362456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185A54"/>
                </a:solidFill>
                <a:latin typeface="Aptos"/>
              </a:rPr>
              <a:t>CUSTOMER COMPANY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3017520"/>
            <a:ext cx="4480560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8212F"/>
                </a:solidFill>
                <a:latin typeface="Aptos Display"/>
              </a:rPr>
              <a:t>Company Owner / Admin</a:t>
            </a:r>
          </a:p>
        </p:txBody>
      </p:sp>
      <p:sp>
        <p:nvSpPr>
          <p:cNvPr id="19" name="Oval 18"/>
          <p:cNvSpPr/>
          <p:nvPr/>
        </p:nvSpPr>
        <p:spPr>
          <a:xfrm>
            <a:off x="914400" y="3493008"/>
            <a:ext cx="82296" cy="82296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78992" y="3465576"/>
            <a:ext cx="4389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 i="0">
                <a:solidFill>
                  <a:srgbClr val="3B4555"/>
                </a:solidFill>
                <a:latin typeface="Aptos"/>
              </a:rPr>
              <a:t>Projects, BOQ, costs and billing</a:t>
            </a:r>
          </a:p>
        </p:txBody>
      </p:sp>
      <p:sp>
        <p:nvSpPr>
          <p:cNvPr id="21" name="Oval 20"/>
          <p:cNvSpPr/>
          <p:nvPr/>
        </p:nvSpPr>
        <p:spPr>
          <a:xfrm>
            <a:off x="914400" y="3749039"/>
            <a:ext cx="82296" cy="82296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78992" y="3721608"/>
            <a:ext cx="4389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 i="0">
                <a:solidFill>
                  <a:srgbClr val="3B4555"/>
                </a:solidFill>
                <a:latin typeface="Aptos"/>
              </a:rPr>
              <a:t>Members, roles and project access</a:t>
            </a:r>
          </a:p>
        </p:txBody>
      </p:sp>
      <p:sp>
        <p:nvSpPr>
          <p:cNvPr id="23" name="Oval 22"/>
          <p:cNvSpPr/>
          <p:nvPr/>
        </p:nvSpPr>
        <p:spPr>
          <a:xfrm>
            <a:off x="914400" y="4005072"/>
            <a:ext cx="82296" cy="82296"/>
          </a:xfrm>
          <a:prstGeom prst="ellipse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78992" y="3977639"/>
            <a:ext cx="43891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9" b="0" i="0">
                <a:solidFill>
                  <a:srgbClr val="3B4555"/>
                </a:solidFill>
                <a:latin typeface="Aptos"/>
              </a:rPr>
              <a:t>Company settings and subscriptions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36208" y="2377440"/>
            <a:ext cx="5330952" cy="2084831"/>
          </a:xfrm>
          <a:prstGeom prst="roundRect">
            <a:avLst/>
          </a:prstGeom>
          <a:solidFill>
            <a:srgbClr val="1821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492240" y="2615184"/>
            <a:ext cx="1572768" cy="274320"/>
          </a:xfrm>
          <a:prstGeom prst="roundRect">
            <a:avLst/>
          </a:prstGeom>
          <a:solidFill>
            <a:srgbClr val="284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65392" y="2624327"/>
            <a:ext cx="1426464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D5EFEB"/>
                </a:solidFill>
                <a:latin typeface="Aptos"/>
              </a:rPr>
              <a:t>PLATFORM OPERATOR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92240" y="3017520"/>
            <a:ext cx="4526280" cy="2651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 Display"/>
              </a:rPr>
              <a:t>Super Admin Console</a:t>
            </a:r>
          </a:p>
        </p:txBody>
      </p:sp>
      <p:sp>
        <p:nvSpPr>
          <p:cNvPr id="29" name="Oval 28"/>
          <p:cNvSpPr/>
          <p:nvPr/>
        </p:nvSpPr>
        <p:spPr>
          <a:xfrm>
            <a:off x="6510528" y="3493008"/>
            <a:ext cx="82296" cy="82296"/>
          </a:xfrm>
          <a:prstGeom prst="ellipse">
            <a:avLst/>
          </a:prstGeom>
          <a:solidFill>
            <a:srgbClr val="B5DA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75120" y="3465576"/>
            <a:ext cx="4526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D2DDE0"/>
                </a:solidFill>
                <a:latin typeface="Aptos"/>
              </a:rPr>
              <a:t>Cross-tenant usage overview and company directory</a:t>
            </a:r>
          </a:p>
        </p:txBody>
      </p:sp>
      <p:sp>
        <p:nvSpPr>
          <p:cNvPr id="31" name="Oval 30"/>
          <p:cNvSpPr/>
          <p:nvPr/>
        </p:nvSpPr>
        <p:spPr>
          <a:xfrm>
            <a:off x="6510528" y="3749039"/>
            <a:ext cx="82296" cy="82296"/>
          </a:xfrm>
          <a:prstGeom prst="ellipse">
            <a:avLst/>
          </a:prstGeom>
          <a:solidFill>
            <a:srgbClr val="B5DA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75120" y="3721608"/>
            <a:ext cx="4526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D2DDE0"/>
                </a:solidFill>
                <a:latin typeface="Aptos"/>
              </a:rPr>
              <a:t>Suspend / restore workspace access without deleting data</a:t>
            </a:r>
          </a:p>
        </p:txBody>
      </p:sp>
      <p:sp>
        <p:nvSpPr>
          <p:cNvPr id="33" name="Oval 32"/>
          <p:cNvSpPr/>
          <p:nvPr/>
        </p:nvSpPr>
        <p:spPr>
          <a:xfrm>
            <a:off x="6510528" y="4005072"/>
            <a:ext cx="82296" cy="82296"/>
          </a:xfrm>
          <a:prstGeom prst="ellipse">
            <a:avLst/>
          </a:prstGeom>
          <a:solidFill>
            <a:srgbClr val="B5DA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75120" y="3977639"/>
            <a:ext cx="4526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D2DDE0"/>
                </a:solidFill>
                <a:latin typeface="Aptos"/>
              </a:rPr>
              <a:t>Server-checked admin identity + platform audit log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4846320"/>
            <a:ext cx="3456432" cy="1033271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04671" y="5038344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Auth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671" y="532180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3B4555"/>
                </a:solidFill>
                <a:latin typeface="Aptos"/>
              </a:rPr>
              <a:t>Better Auth session checks; password stored as a hash in MongoDB.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389120" y="4846320"/>
            <a:ext cx="3456432" cy="1033271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53712" y="5038344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Tenant boundaries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53712" y="532180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3B4555"/>
                </a:solidFill>
                <a:latin typeface="Aptos"/>
              </a:rPr>
              <a:t>Company/project access is enforced server-side.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138159" y="4846320"/>
            <a:ext cx="3456432" cy="1033271"/>
          </a:xfrm>
          <a:prstGeom prst="roundRect">
            <a:avLst/>
          </a:prstGeom>
          <a:solidFill>
            <a:srgbClr val="F1E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302751" y="5038344"/>
            <a:ext cx="3063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8212F"/>
                </a:solidFill>
                <a:latin typeface="Aptos"/>
              </a:rPr>
              <a:t>Secrets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02751" y="5321808"/>
            <a:ext cx="3063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80" b="0" i="0">
                <a:solidFill>
                  <a:srgbClr val="3B4555"/>
                </a:solidFill>
                <a:latin typeface="Aptos"/>
              </a:rPr>
              <a:t>Provider credentials belong in Vercel Environment Variables, never source code.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212F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Connector 1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2944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C8D1D5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C8D1D5"/>
                </a:solidFill>
                <a:latin typeface="Aptos Mono"/>
              </a:rPr>
              <a:t>16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585216"/>
            <a:ext cx="91440" cy="201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0664" y="530352"/>
            <a:ext cx="914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86968" y="457200"/>
            <a:ext cx="91440" cy="329184"/>
          </a:xfrm>
          <a:prstGeom prst="rect">
            <a:avLst/>
          </a:prstGeom>
          <a:solidFill>
            <a:srgbClr val="1F6F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9848" y="452628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 Display"/>
              </a:rPr>
              <a:t>CivilMargin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207008"/>
            <a:ext cx="38404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B5DAD5"/>
                </a:solidFill>
                <a:latin typeface="Aptos"/>
              </a:rPr>
              <a:t>A PRACTICAL WAY TO START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1600200"/>
            <a:ext cx="6492240" cy="2011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ptos Display"/>
              </a:rPr>
              <a:t>Start with one project.
Connect the records.
Act on the signals.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069080"/>
            <a:ext cx="2926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5EFEB"/>
                </a:solidFill>
                <a:latin typeface="Aptos"/>
              </a:rPr>
              <a:t>Suggested pilot input pack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48056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FBFB8"/>
                </a:solidFill>
                <a:latin typeface="Aptos Mono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471416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One project BOQ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448056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FBFB8"/>
                </a:solidFill>
                <a:latin typeface="Aptos Mono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9080" y="4471416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Recent supplier bills + POs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93776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FBFB8"/>
                </a:solidFill>
                <a:latin typeface="Aptos Mono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928616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Measurement / RA bill sample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493776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FBFB8"/>
                </a:solidFill>
                <a:latin typeface="Aptos Mono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69080" y="4928616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Material plan + cash assumptions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39496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FBFB8"/>
                </a:solidFill>
                <a:latin typeface="Aptos Mono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5385816"/>
            <a:ext cx="25146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FFFFFF"/>
                </a:solidFill>
                <a:latin typeface="Aptos"/>
              </a:rPr>
              <a:t>Named reviewers + approval rules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54112" y="1554480"/>
            <a:ext cx="3703320" cy="4224528"/>
          </a:xfrm>
          <a:prstGeom prst="roundRect">
            <a:avLst/>
          </a:prstGeom>
          <a:solidFill>
            <a:srgbClr val="20313D"/>
          </a:solidFill>
          <a:ln w="8890">
            <a:solidFill>
              <a:srgbClr val="3A55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92440" y="1874519"/>
            <a:ext cx="3017520" cy="21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B5DAD5"/>
                </a:solidFill>
                <a:latin typeface="Aptos"/>
              </a:rPr>
              <a:t>CIVILMARGIN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2440" y="2340864"/>
            <a:ext cx="3017520" cy="9692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 Display"/>
              </a:rPr>
              <a:t>Know where your
project margin is going.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092440" y="3639312"/>
            <a:ext cx="2971800" cy="0"/>
          </a:xfrm>
          <a:prstGeom prst="line">
            <a:avLst/>
          </a:prstGeom>
          <a:ln w="12700">
            <a:solidFill>
              <a:srgbClr val="3A55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110727" y="3886200"/>
            <a:ext cx="71323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8FBFB8"/>
                </a:solidFill>
                <a:latin typeface="Aptos"/>
              </a:rPr>
              <a:t>PLAN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42832" y="3886200"/>
            <a:ext cx="2011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D5DEE1"/>
                </a:solidFill>
                <a:latin typeface="Aptos"/>
              </a:rPr>
              <a:t>Tender · BOQ · project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10727" y="4270248"/>
            <a:ext cx="71323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8FBFB8"/>
                </a:solidFill>
                <a:latin typeface="Aptos"/>
              </a:rPr>
              <a:t>CONTROL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42832" y="4270248"/>
            <a:ext cx="2011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D5DEE1"/>
                </a:solidFill>
                <a:latin typeface="Aptos"/>
              </a:rPr>
              <a:t>Costs · suppliers · materials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10727" y="4654296"/>
            <a:ext cx="71323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8FBFB8"/>
                </a:solidFill>
                <a:latin typeface="Aptos"/>
              </a:rPr>
              <a:t>DELIVER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42832" y="4654296"/>
            <a:ext cx="2011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D5DEE1"/>
                </a:solidFill>
                <a:latin typeface="Aptos"/>
              </a:rPr>
              <a:t>Measurements · RA bills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10727" y="5038344"/>
            <a:ext cx="71323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8FBFB8"/>
                </a:solidFill>
                <a:latin typeface="Aptos"/>
              </a:rPr>
              <a:t>DECIDE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42832" y="5038344"/>
            <a:ext cx="2011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D5DEE1"/>
                </a:solidFill>
                <a:latin typeface="Aptos"/>
              </a:rPr>
              <a:t>Cash · findings · reports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5504688"/>
            <a:ext cx="29260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1">
                <a:solidFill>
                  <a:srgbClr val="D5DEE1"/>
                </a:solidFill>
                <a:latin typeface="Aptos"/>
              </a:rPr>
              <a:t>Request a guided pilot with your existing project records.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02920" y="6519672"/>
            <a:ext cx="11183112" cy="0"/>
          </a:xfrm>
          <a:prstGeom prst="line">
            <a:avLst/>
          </a:prstGeom>
          <a:ln w="8255">
            <a:solidFill>
              <a:srgbClr val="2944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30352" y="6574536"/>
            <a:ext cx="4572000" cy="1463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C8D1D5"/>
                </a:solidFill>
                <a:latin typeface="Aptos"/>
              </a:rPr>
              <a:t>CIVILMARGIN  /  COMPANY OVERVIEW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201400" y="6565392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C8D1D5"/>
                </a:solidFill>
                <a:latin typeface="Aptos Mono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CivilMargin - Company Overview</dc:title>
  <dc:subject>Construction project cost control, RA billing, cash flow and margin review</dc:subject>
  <dc:creator>CivilMargin</dc:creator>
  <cp:keywords>CivilMargin, construction, BOQ, RA bills, cost control, cash flow, civil contractors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